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</p:sldMasterIdLst>
  <p:sldIdLst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27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Click to edit Master subtitle style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B8519E-45BD-425C-A2CE-36888C1506D0}" type="slidenum">
              <a:rPr lang="it-IT">
                <a:solidFill>
                  <a:srgbClr val="000000"/>
                </a:solidFill>
                <a:latin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9724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5AA578-307B-4012-B6E6-E2336B696FA7}" type="slidenum">
              <a:rPr lang="it-IT">
                <a:solidFill>
                  <a:srgbClr val="000000"/>
                </a:solidFill>
                <a:latin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7127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3FF6E-B141-4E92-AEC9-8E3FBD6E32EA}" type="slidenum">
              <a:rPr lang="it-IT">
                <a:solidFill>
                  <a:srgbClr val="000000"/>
                </a:solidFill>
                <a:latin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1116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Click to edit Master subtitle style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849BB-ABA7-4164-A1B9-05537BC8D0AF}" type="slidenum">
              <a:rPr lang="it-IT">
                <a:latin typeface="Arial"/>
                <a:ea typeface="ＭＳ Ｐゴシック"/>
                <a:cs typeface="Arial"/>
              </a:rPr>
              <a:pPr>
                <a:defRPr/>
              </a:pPr>
              <a:t>‹n.›</a:t>
            </a:fld>
            <a:endParaRPr lang="it-IT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1307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0F4D9-EEE2-45C3-811B-3FF617F1D2CB}" type="slidenum">
              <a:rPr lang="it-IT">
                <a:latin typeface="Arial"/>
                <a:ea typeface="ＭＳ Ｐゴシック"/>
                <a:cs typeface="Arial"/>
              </a:rPr>
              <a:pPr>
                <a:defRPr/>
              </a:pPr>
              <a:t>‹n.›</a:t>
            </a:fld>
            <a:endParaRPr lang="it-IT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1079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5B2C7-6374-4134-8D7D-285DA6FE0DB6}" type="slidenum">
              <a:rPr lang="it-IT">
                <a:latin typeface="Arial"/>
                <a:ea typeface="ＭＳ Ｐゴシック"/>
                <a:cs typeface="Arial"/>
              </a:rPr>
              <a:pPr>
                <a:defRPr/>
              </a:pPr>
              <a:t>‹n.›</a:t>
            </a:fld>
            <a:endParaRPr lang="it-IT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7874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3742F-F33A-4AD9-91DB-00FE0A921103}" type="slidenum">
              <a:rPr lang="it-IT">
                <a:latin typeface="Arial"/>
                <a:ea typeface="ＭＳ Ｐゴシック"/>
                <a:cs typeface="Arial"/>
              </a:rPr>
              <a:pPr>
                <a:defRPr/>
              </a:pPr>
              <a:t>‹n.›</a:t>
            </a:fld>
            <a:endParaRPr lang="it-IT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8014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28BE4-5A56-4D69-B6F1-EE2E1D7FD423}" type="slidenum">
              <a:rPr lang="it-IT">
                <a:latin typeface="Arial"/>
                <a:ea typeface="ＭＳ Ｐゴシック"/>
                <a:cs typeface="Arial"/>
              </a:rPr>
              <a:pPr>
                <a:defRPr/>
              </a:pPr>
              <a:t>‹n.›</a:t>
            </a:fld>
            <a:endParaRPr lang="it-IT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7549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F2F3D-20BF-4F67-8029-AACF762ED18D}" type="slidenum">
              <a:rPr lang="it-IT">
                <a:latin typeface="Arial"/>
                <a:ea typeface="ＭＳ Ｐゴシック"/>
                <a:cs typeface="Arial"/>
              </a:rPr>
              <a:pPr>
                <a:defRPr/>
              </a:pPr>
              <a:t>‹n.›</a:t>
            </a:fld>
            <a:endParaRPr lang="it-IT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2176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8429B-E7D2-4D2C-A669-6DDB3BBF7275}" type="slidenum">
              <a:rPr lang="it-IT">
                <a:latin typeface="Arial"/>
                <a:ea typeface="ＭＳ Ｐゴシック"/>
                <a:cs typeface="Arial"/>
              </a:rPr>
              <a:pPr>
                <a:defRPr/>
              </a:pPr>
              <a:t>‹n.›</a:t>
            </a:fld>
            <a:endParaRPr lang="it-IT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05193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197F3-A3F7-4A3E-B361-933B0259E1AE}" type="slidenum">
              <a:rPr lang="it-IT">
                <a:latin typeface="Arial"/>
                <a:ea typeface="ＭＳ Ｐゴシック"/>
                <a:cs typeface="Arial"/>
              </a:rPr>
              <a:pPr>
                <a:defRPr/>
              </a:pPr>
              <a:t>‹n.›</a:t>
            </a:fld>
            <a:endParaRPr lang="it-IT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266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EBB508-24FF-417D-9757-DEC5EEC4BEF8}" type="slidenum">
              <a:rPr lang="it-IT">
                <a:solidFill>
                  <a:srgbClr val="000000"/>
                </a:solidFill>
                <a:latin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53236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38C60-CB07-4D5A-988C-654652FA5764}" type="slidenum">
              <a:rPr lang="it-IT">
                <a:latin typeface="Arial"/>
                <a:ea typeface="ＭＳ Ｐゴシック"/>
                <a:cs typeface="Arial"/>
              </a:rPr>
              <a:pPr>
                <a:defRPr/>
              </a:pPr>
              <a:t>‹n.›</a:t>
            </a:fld>
            <a:endParaRPr lang="it-IT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4059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4D393-86E3-4572-9647-8813B319D530}" type="slidenum">
              <a:rPr lang="it-IT">
                <a:latin typeface="Arial"/>
                <a:ea typeface="ＭＳ Ｐゴシック"/>
                <a:cs typeface="Arial"/>
              </a:rPr>
              <a:pPr>
                <a:defRPr/>
              </a:pPr>
              <a:t>‹n.›</a:t>
            </a:fld>
            <a:endParaRPr lang="it-IT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3863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DF1EF-1320-4B9B-A348-6D3B29B67234}" type="slidenum">
              <a:rPr lang="it-IT">
                <a:latin typeface="Arial"/>
                <a:ea typeface="ＭＳ Ｐゴシック"/>
                <a:cs typeface="Arial"/>
              </a:rPr>
              <a:pPr>
                <a:defRPr/>
              </a:pPr>
              <a:t>‹n.›</a:t>
            </a:fld>
            <a:endParaRPr lang="it-IT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57677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3AB349-8CCD-CC4A-B0FB-EBE411C4EADC}" type="slidenum">
              <a:rPr lang="it-IT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0978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B3AA8F-60D0-EB43-96F8-55F56A7A8044}" type="slidenum">
              <a:rPr lang="it-IT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8287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5AF31-612D-F449-96E4-A19F238A10B1}" type="slidenum">
              <a:rPr lang="it-IT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61435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52DD6-0F05-E641-BC86-14F340965B23}" type="slidenum">
              <a:rPr lang="it-IT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18168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D566B-C151-6F48-B7EE-E892C75B39A9}" type="slidenum">
              <a:rPr lang="it-IT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30113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5A3CDE-0A58-D04F-A2E4-4191E995F543}" type="slidenum">
              <a:rPr lang="it-IT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17628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EEB7F-A43F-234A-9267-559D11897E56}" type="slidenum">
              <a:rPr lang="it-IT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137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B795CE-6103-431B-8F53-5DE0ADD51090}" type="slidenum">
              <a:rPr lang="it-IT">
                <a:solidFill>
                  <a:srgbClr val="000000"/>
                </a:solidFill>
                <a:latin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21987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3C85B-2F41-2045-8242-9B35C8DF3145}" type="slidenum">
              <a:rPr lang="it-IT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29657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66674-31BA-2A49-A965-B080BBE2B6DB}" type="slidenum">
              <a:rPr lang="it-IT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03315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F9824-75FA-9549-A6A2-E83F2DD15496}" type="slidenum">
              <a:rPr lang="it-IT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13844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13FCA-E19A-7946-908E-A2107730A268}" type="slidenum">
              <a:rPr lang="it-IT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285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A4F2D7-0D61-496D-B3A3-5C2E43994B8F}" type="slidenum">
              <a:rPr lang="it-IT">
                <a:solidFill>
                  <a:srgbClr val="000000"/>
                </a:solidFill>
                <a:latin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4206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280D36-9EF5-435E-8026-F31BE33DE73B}" type="slidenum">
              <a:rPr lang="it-IT">
                <a:solidFill>
                  <a:srgbClr val="000000"/>
                </a:solidFill>
                <a:latin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330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2C5DD5-04E6-46A1-B0DB-CAF010FF1F05}" type="slidenum">
              <a:rPr lang="it-IT">
                <a:solidFill>
                  <a:srgbClr val="000000"/>
                </a:solidFill>
                <a:latin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3111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02C846-802B-4708-A7C1-0559E3671776}" type="slidenum">
              <a:rPr lang="it-IT">
                <a:solidFill>
                  <a:srgbClr val="000000"/>
                </a:solidFill>
                <a:latin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9607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716E3-D6F1-4BEF-9701-F9D7ABB8A53F}" type="slidenum">
              <a:rPr lang="it-IT">
                <a:solidFill>
                  <a:srgbClr val="000000"/>
                </a:solidFill>
                <a:latin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8754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7F1F79-F7E6-4641-8B1A-64D303BF698F}" type="slidenum">
              <a:rPr lang="it-IT">
                <a:solidFill>
                  <a:srgbClr val="000000"/>
                </a:solidFill>
                <a:latin typeface="Arial"/>
              </a:rPr>
              <a:pPr/>
              <a:t>‹n.›</a:t>
            </a:fld>
            <a:endParaRPr lang="it-IT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324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2F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74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/>
              <a:ea typeface="ＭＳ Ｐゴシック" pitchFamily="34" charset="-128"/>
            </a:endParaRPr>
          </a:p>
        </p:txBody>
      </p:sp>
      <p:sp>
        <p:nvSpPr>
          <p:cNvPr id="274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/>
              <a:ea typeface="ＭＳ Ｐゴシック" pitchFamily="34" charset="-128"/>
            </a:endParaRPr>
          </a:p>
        </p:txBody>
      </p:sp>
      <p:sp>
        <p:nvSpPr>
          <p:cNvPr id="274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1BFCD75-67BF-4F49-9B63-00B5AF1F0AF3}" type="slidenum">
              <a:rPr lang="it-IT" smtClean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it-IT" smtClean="0">
              <a:solidFill>
                <a:srgbClr val="000000"/>
              </a:solidFill>
              <a:latin typeface="Arial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2603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2F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latin typeface="Arial" pitchFamily="34" charset="0"/>
              <a:ea typeface="ＭＳ Ｐゴシック"/>
              <a:cs typeface="Arial"/>
            </a:endParaRPr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latin typeface="Arial" pitchFamily="34" charset="0"/>
              <a:ea typeface="ＭＳ Ｐゴシック"/>
              <a:cs typeface="Arial"/>
            </a:endParaRPr>
          </a:p>
        </p:txBody>
      </p:sp>
      <p:sp>
        <p:nvSpPr>
          <p:cNvPr id="206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D24F5113-FC75-48E3-A02A-69D501653DE5}" type="slidenum">
              <a:rPr lang="it-IT">
                <a:latin typeface="Arial" pitchFamily="34" charset="0"/>
                <a:ea typeface="ＭＳ Ｐゴシック"/>
                <a:cs typeface="Arial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‹n.›</a:t>
            </a:fld>
            <a:endParaRPr lang="it-IT">
              <a:latin typeface="Arial" pitchFamily="34" charset="0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747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2F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54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srgbClr val="000000"/>
              </a:solidFill>
              <a:latin typeface="Arial" charset="0"/>
              <a:ea typeface="ＭＳ Ｐゴシック" charset="0"/>
              <a:cs typeface="Arial"/>
            </a:endParaRPr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</a:defRPr>
            </a:lvl1pPr>
          </a:lstStyle>
          <a:p>
            <a:pPr defTabSz="914400">
              <a:defRPr/>
            </a:pPr>
            <a:endParaRPr lang="it-IT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206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774BCDC-99C2-4D44-B409-78C0155A2194}" type="slidenum">
              <a:rPr lang="it-IT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it-IT" smtClean="0">
              <a:solidFill>
                <a:srgbClr val="000000"/>
              </a:solidFill>
              <a:latin typeface="Arial" charset="0"/>
              <a:ea typeface="ＭＳ Ｐゴシック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240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asellaDiTesto 60"/>
          <p:cNvSpPr txBox="1"/>
          <p:nvPr/>
        </p:nvSpPr>
        <p:spPr>
          <a:xfrm>
            <a:off x="161482" y="554995"/>
            <a:ext cx="44057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FFFF00"/>
                </a:solidFill>
                <a:latin typeface="Comic Sans MS" pitchFamily="66" charset="0"/>
              </a:rPr>
              <a:t>Basi Biologiche del Comportamento Violento e del Bullismo</a:t>
            </a:r>
            <a:endParaRPr lang="it-IT" sz="2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9" y="3875458"/>
            <a:ext cx="4621953" cy="2982542"/>
          </a:xfrm>
          <a:prstGeom prst="rect">
            <a:avLst/>
          </a:prstGeom>
          <a:ln w="28575" cmpd="sng">
            <a:solidFill>
              <a:srgbClr val="800000"/>
            </a:solidFill>
          </a:ln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423" y="3867777"/>
            <a:ext cx="4496577" cy="2990223"/>
          </a:xfrm>
          <a:prstGeom prst="rect">
            <a:avLst/>
          </a:prstGeom>
          <a:ln w="28575" cmpd="sng">
            <a:solidFill>
              <a:srgbClr val="800000"/>
            </a:solidFill>
          </a:ln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8783" y="237542"/>
            <a:ext cx="4515217" cy="3630235"/>
          </a:xfrm>
          <a:prstGeom prst="rect">
            <a:avLst/>
          </a:prstGeom>
          <a:ln w="28575" cmpd="sng">
            <a:solidFill>
              <a:srgbClr val="800000"/>
            </a:solidFill>
          </a:ln>
        </p:spPr>
      </p:pic>
      <p:sp>
        <p:nvSpPr>
          <p:cNvPr id="5" name="Rettangolo 4"/>
          <p:cNvSpPr/>
          <p:nvPr/>
        </p:nvSpPr>
        <p:spPr>
          <a:xfrm>
            <a:off x="186573" y="234257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it-IT" b="1" i="1" dirty="0">
              <a:solidFill>
                <a:srgbClr val="FFFFFF"/>
              </a:solidFill>
              <a:latin typeface="Comic Sans MS" pitchFamily="66" charset="0"/>
              <a:ea typeface="ＭＳ Ｐゴシック" pitchFamily="34" charset="-128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2829" y="2476641"/>
            <a:ext cx="4572000" cy="1200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sz="2000" b="1" dirty="0">
                <a:solidFill>
                  <a:srgbClr val="F7FFAA"/>
                </a:solidFill>
                <a:latin typeface="Comic Sans MS" pitchFamily="66" charset="0"/>
                <a:ea typeface="ＭＳ Ｐゴシック" pitchFamily="34" charset="-128"/>
              </a:rPr>
              <a:t>Giovanni Biggio</a:t>
            </a:r>
            <a:r>
              <a:rPr lang="it-IT" sz="2000" b="1" baseline="30000" dirty="0">
                <a:solidFill>
                  <a:srgbClr val="F7FFAA"/>
                </a:solidFill>
                <a:latin typeface="Comic Sans MS" pitchFamily="66" charset="0"/>
                <a:ea typeface="ＭＳ Ｐゴシック" pitchFamily="34" charset="-128"/>
              </a:rPr>
              <a:t>1,2</a:t>
            </a:r>
            <a:endParaRPr lang="it-IT" sz="2000" b="1" dirty="0">
              <a:solidFill>
                <a:srgbClr val="F7FFAA"/>
              </a:solidFill>
              <a:latin typeface="Comic Sans MS" pitchFamily="66" charset="0"/>
              <a:ea typeface="ＭＳ Ｐゴシック" pitchFamily="34" charset="-128"/>
            </a:endParaRPr>
          </a:p>
          <a:p>
            <a:pPr algn="ctr"/>
            <a:r>
              <a:rPr lang="it-IT" sz="2000" b="1" dirty="0">
                <a:solidFill>
                  <a:srgbClr val="F7FFAA"/>
                </a:solidFill>
                <a:latin typeface="Comic Sans MS" pitchFamily="66" charset="0"/>
                <a:ea typeface="ＭＳ Ｐゴシック" pitchFamily="34" charset="-128"/>
              </a:rPr>
              <a:t> M. Cristina Mostallino</a:t>
            </a:r>
            <a:r>
              <a:rPr lang="it-IT" sz="2000" b="1" baseline="30000" dirty="0">
                <a:solidFill>
                  <a:srgbClr val="F7FFAA"/>
                </a:solidFill>
                <a:latin typeface="Comic Sans MS" pitchFamily="66" charset="0"/>
                <a:ea typeface="ＭＳ Ｐゴシック" pitchFamily="34" charset="-128"/>
              </a:rPr>
              <a:t>2</a:t>
            </a:r>
            <a:endParaRPr lang="it-IT" sz="2000" b="1" dirty="0">
              <a:solidFill>
                <a:srgbClr val="F7FFAA"/>
              </a:solidFill>
              <a:latin typeface="Comic Sans MS" pitchFamily="66" charset="0"/>
              <a:ea typeface="ＭＳ Ｐゴシック" pitchFamily="34" charset="-128"/>
            </a:endParaRPr>
          </a:p>
          <a:p>
            <a:pPr algn="ctr"/>
            <a:r>
              <a:rPr lang="it-IT" sz="1600" b="1" i="1" baseline="30000" dirty="0">
                <a:solidFill>
                  <a:srgbClr val="F7FFAA"/>
                </a:solidFill>
                <a:latin typeface="Comic Sans MS" pitchFamily="66" charset="0"/>
                <a:ea typeface="ＭＳ Ｐゴシック" pitchFamily="34" charset="-128"/>
              </a:rPr>
              <a:t>1</a:t>
            </a:r>
            <a:r>
              <a:rPr lang="it-IT" sz="1600" b="1" i="1" dirty="0">
                <a:solidFill>
                  <a:srgbClr val="F7FFAA"/>
                </a:solidFill>
                <a:latin typeface="Comic Sans MS" pitchFamily="66" charset="0"/>
                <a:ea typeface="ＭＳ Ｐゴシック" pitchFamily="34" charset="-128"/>
              </a:rPr>
              <a:t>Professore Emerito, Università di Cagliari</a:t>
            </a:r>
          </a:p>
          <a:p>
            <a:pPr algn="ctr"/>
            <a:r>
              <a:rPr lang="it-IT" sz="1600" b="1" dirty="0">
                <a:solidFill>
                  <a:srgbClr val="F7FFAA"/>
                </a:solidFill>
                <a:latin typeface="Comic Sans MS" pitchFamily="66" charset="0"/>
                <a:ea typeface="ＭＳ Ｐゴシック" pitchFamily="34" charset="-128"/>
              </a:rPr>
              <a:t> </a:t>
            </a:r>
            <a:r>
              <a:rPr lang="it-IT" sz="1600" b="1" baseline="30000" dirty="0">
                <a:solidFill>
                  <a:srgbClr val="F7FFAA"/>
                </a:solidFill>
                <a:latin typeface="Comic Sans MS" pitchFamily="66" charset="0"/>
                <a:ea typeface="ＭＳ Ｐゴシック" pitchFamily="34" charset="-128"/>
              </a:rPr>
              <a:t>2</a:t>
            </a:r>
            <a:r>
              <a:rPr lang="it-IT" sz="1600" b="1" i="1" dirty="0">
                <a:solidFill>
                  <a:srgbClr val="F7FFAA"/>
                </a:solidFill>
                <a:latin typeface="Comic Sans MS" pitchFamily="66" charset="0"/>
                <a:ea typeface="ＭＳ Ｐゴシック" pitchFamily="34" charset="-128"/>
              </a:rPr>
              <a:t>Istituto di </a:t>
            </a:r>
            <a:r>
              <a:rPr lang="it-IT" sz="1600" b="1" i="1" dirty="0" err="1">
                <a:solidFill>
                  <a:srgbClr val="F7FFAA"/>
                </a:solidFill>
                <a:latin typeface="Comic Sans MS" pitchFamily="66" charset="0"/>
                <a:ea typeface="ＭＳ Ｐゴシック" pitchFamily="34" charset="-128"/>
              </a:rPr>
              <a:t>Neuroscienze,CNR</a:t>
            </a:r>
            <a:r>
              <a:rPr lang="it-IT" sz="1600" b="1" i="1" dirty="0">
                <a:solidFill>
                  <a:srgbClr val="F7FFAA"/>
                </a:solidFill>
                <a:latin typeface="Comic Sans MS" pitchFamily="66" charset="0"/>
                <a:ea typeface="ＭＳ Ｐゴシック" pitchFamily="34" charset="-128"/>
              </a:rPr>
              <a:t>, Cagliari</a:t>
            </a:r>
          </a:p>
        </p:txBody>
      </p:sp>
    </p:spTree>
    <p:extLst>
      <p:ext uri="{BB962C8B-B14F-4D97-AF65-F5344CB8AC3E}">
        <p14:creationId xmlns:p14="http://schemas.microsoft.com/office/powerpoint/2010/main" val="1115934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174190" y="313508"/>
            <a:ext cx="6873998" cy="1104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Maturation of the adolescent brain</a:t>
            </a:r>
          </a:p>
          <a:p>
            <a:pPr algn="ctr" defTabSz="9144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 err="1">
                <a:solidFill>
                  <a:srgbClr val="FFFFCC"/>
                </a:solidFill>
                <a:latin typeface="Arial" pitchFamily="34" charset="0"/>
                <a:ea typeface="ＭＳ Ｐゴシック"/>
                <a:cs typeface="Arial"/>
              </a:rPr>
              <a:t>Neuropsichiatr</a:t>
            </a:r>
            <a:r>
              <a:rPr lang="en-US" sz="2000" b="1" i="1" dirty="0">
                <a:solidFill>
                  <a:srgbClr val="FFFFCC"/>
                </a:solidFill>
                <a:latin typeface="Arial" pitchFamily="34" charset="0"/>
                <a:ea typeface="ＭＳ Ｐゴシック"/>
                <a:cs typeface="Arial"/>
              </a:rPr>
              <a:t>. Dis. Treat., 2013</a:t>
            </a:r>
            <a:endParaRPr lang="it-IT" sz="2000" b="1" i="1" dirty="0">
              <a:solidFill>
                <a:srgbClr val="FFFFCC"/>
              </a:solidFill>
              <a:latin typeface="Arial" pitchFamily="34" charset="0"/>
              <a:ea typeface="ＭＳ Ｐゴシック"/>
              <a:cs typeface="Arial"/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805952" y="1718992"/>
            <a:ext cx="7610475" cy="4543425"/>
            <a:chOff x="805952" y="1718992"/>
            <a:chExt cx="7610475" cy="4543425"/>
          </a:xfrm>
        </p:grpSpPr>
        <p:pic>
          <p:nvPicPr>
            <p:cNvPr id="1546242" name="Picture 2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805952" y="1718992"/>
              <a:ext cx="7610475" cy="4543425"/>
            </a:xfrm>
            <a:prstGeom prst="rect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</p:spPr>
        </p:pic>
        <p:sp>
          <p:nvSpPr>
            <p:cNvPr id="2" name="Rettangolo 1"/>
            <p:cNvSpPr/>
            <p:nvPr/>
          </p:nvSpPr>
          <p:spPr>
            <a:xfrm>
              <a:off x="5943600" y="5350933"/>
              <a:ext cx="2319867" cy="7281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/>
                <a:ea typeface="ＭＳ Ｐゴシック"/>
                <a:cs typeface="Arial"/>
              </a:endParaRPr>
            </a:p>
          </p:txBody>
        </p:sp>
        <p:sp>
          <p:nvSpPr>
            <p:cNvPr id="4" name="Ovale 3"/>
            <p:cNvSpPr/>
            <p:nvPr/>
          </p:nvSpPr>
          <p:spPr>
            <a:xfrm>
              <a:off x="1292411" y="2315881"/>
              <a:ext cx="1905000" cy="1105647"/>
            </a:xfrm>
            <a:prstGeom prst="ellipse">
              <a:avLst/>
            </a:prstGeom>
            <a:ln w="28575" cmpd="sng">
              <a:solidFill>
                <a:srgbClr val="29287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STD: 19 M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Diagnosed</a:t>
              </a: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/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Year</a:t>
              </a: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 (15-24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years</a:t>
              </a:r>
              <a:endParaRPr lang="it-IT" sz="1400" b="1" dirty="0">
                <a:solidFill>
                  <a:srgbClr val="292875"/>
                </a:solidFill>
                <a:latin typeface="Arial"/>
                <a:ea typeface="ＭＳ Ｐゴシック"/>
                <a:cs typeface="Arial"/>
              </a:endParaRPr>
            </a:p>
          </p:txBody>
        </p:sp>
        <p:sp>
          <p:nvSpPr>
            <p:cNvPr id="6" name="Ovale 5"/>
            <p:cNvSpPr/>
            <p:nvPr/>
          </p:nvSpPr>
          <p:spPr>
            <a:xfrm>
              <a:off x="3656106" y="1890059"/>
              <a:ext cx="1961776" cy="754529"/>
            </a:xfrm>
            <a:prstGeom prst="ellipse">
              <a:avLst/>
            </a:prstGeom>
            <a:solidFill>
              <a:srgbClr val="CCFFCC"/>
            </a:solidFill>
            <a:ln w="28575" cmpd="sng">
              <a:solidFill>
                <a:srgbClr val="29287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Risk</a:t>
              </a: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 </a:t>
              </a: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sexual</a:t>
              </a:r>
              <a:endParaRPr lang="it-IT" sz="1400" b="1" dirty="0">
                <a:solidFill>
                  <a:srgbClr val="292875"/>
                </a:solidFill>
                <a:latin typeface="Arial"/>
                <a:ea typeface="ＭＳ Ｐゴシック"/>
                <a:cs typeface="Arial"/>
              </a:endParaRPr>
            </a:p>
            <a:p>
              <a:pPr algn="ctr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behavior</a:t>
              </a:r>
              <a:endParaRPr lang="it-IT" sz="1400" b="1" dirty="0">
                <a:solidFill>
                  <a:srgbClr val="292875"/>
                </a:solidFill>
                <a:latin typeface="Arial"/>
                <a:ea typeface="ＭＳ Ｐゴシック"/>
                <a:cs typeface="Arial"/>
              </a:endParaRPr>
            </a:p>
          </p:txBody>
        </p:sp>
        <p:sp>
          <p:nvSpPr>
            <p:cNvPr id="7" name="Ovale 6"/>
            <p:cNvSpPr/>
            <p:nvPr/>
          </p:nvSpPr>
          <p:spPr>
            <a:xfrm>
              <a:off x="5830046" y="2846295"/>
              <a:ext cx="1745130" cy="747058"/>
            </a:xfrm>
            <a:prstGeom prst="ellipse">
              <a:avLst/>
            </a:prstGeom>
            <a:solidFill>
              <a:srgbClr val="DCB9FF"/>
            </a:solidFill>
            <a:ln w="28575" cmpd="sng">
              <a:solidFill>
                <a:srgbClr val="29287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Unprotected</a:t>
              </a:r>
              <a:endParaRPr lang="it-IT" sz="1400" b="1" dirty="0">
                <a:solidFill>
                  <a:srgbClr val="292875"/>
                </a:solidFill>
                <a:latin typeface="Arial"/>
                <a:ea typeface="ＭＳ Ｐゴシック"/>
                <a:cs typeface="Arial"/>
              </a:endParaRPr>
            </a:p>
            <a:p>
              <a:pPr algn="ctr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Sex (39 %)</a:t>
              </a:r>
            </a:p>
          </p:txBody>
        </p:sp>
        <p:sp>
          <p:nvSpPr>
            <p:cNvPr id="8" name="Ovale 7"/>
            <p:cNvSpPr/>
            <p:nvPr/>
          </p:nvSpPr>
          <p:spPr>
            <a:xfrm>
              <a:off x="6285752" y="4235824"/>
              <a:ext cx="1461248" cy="620058"/>
            </a:xfrm>
            <a:prstGeom prst="ellipse">
              <a:avLst/>
            </a:prstGeom>
            <a:solidFill>
              <a:srgbClr val="FFFFCC"/>
            </a:solidFill>
            <a:ln w="28575" cmpd="sng">
              <a:solidFill>
                <a:srgbClr val="29287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Homicide</a:t>
              </a:r>
              <a:endParaRPr lang="it-IT" sz="1400" b="1" dirty="0">
                <a:solidFill>
                  <a:srgbClr val="292875"/>
                </a:solidFill>
                <a:latin typeface="Arial"/>
                <a:ea typeface="ＭＳ Ｐゴシック"/>
                <a:cs typeface="Arial"/>
              </a:endParaRPr>
            </a:p>
            <a:p>
              <a:pPr algn="ctr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(15 %)</a:t>
              </a:r>
            </a:p>
          </p:txBody>
        </p:sp>
        <p:sp>
          <p:nvSpPr>
            <p:cNvPr id="9" name="Ovale 8"/>
            <p:cNvSpPr/>
            <p:nvPr/>
          </p:nvSpPr>
          <p:spPr>
            <a:xfrm>
              <a:off x="948765" y="3802529"/>
              <a:ext cx="2057399" cy="709706"/>
            </a:xfrm>
            <a:prstGeom prst="ellipse">
              <a:avLst/>
            </a:prstGeom>
            <a:solidFill>
              <a:srgbClr val="FFE5FF"/>
            </a:solidFill>
            <a:ln w="28575" cmpd="sng">
              <a:solidFill>
                <a:srgbClr val="29287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Motor </a:t>
              </a: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vehicle</a:t>
              </a:r>
              <a:endParaRPr lang="it-IT" sz="1400" b="1" dirty="0">
                <a:solidFill>
                  <a:srgbClr val="292875"/>
                </a:solidFill>
                <a:latin typeface="Arial"/>
                <a:ea typeface="ＭＳ Ｐゴシック"/>
                <a:cs typeface="Arial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crashes</a:t>
              </a: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 (30 %)</a:t>
              </a:r>
            </a:p>
          </p:txBody>
        </p:sp>
        <p:sp>
          <p:nvSpPr>
            <p:cNvPr id="10" name="Ovale 9"/>
            <p:cNvSpPr/>
            <p:nvPr/>
          </p:nvSpPr>
          <p:spPr>
            <a:xfrm>
              <a:off x="1860177" y="5027707"/>
              <a:ext cx="1710764" cy="605118"/>
            </a:xfrm>
            <a:prstGeom prst="ellipse">
              <a:avLst/>
            </a:prstGeom>
            <a:solidFill>
              <a:srgbClr val="E6CDB4"/>
            </a:solidFill>
            <a:ln w="28575" cmpd="sng">
              <a:solidFill>
                <a:srgbClr val="29287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Deaths</a:t>
              </a:r>
              <a:endParaRPr lang="it-IT" sz="1400" b="1" dirty="0">
                <a:solidFill>
                  <a:srgbClr val="292875"/>
                </a:solidFill>
                <a:latin typeface="Arial"/>
                <a:ea typeface="ＭＳ Ｐゴシック"/>
                <a:cs typeface="Arial"/>
              </a:endParaRPr>
            </a:p>
            <a:p>
              <a:pPr algn="ctr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(14 %)</a:t>
              </a:r>
            </a:p>
          </p:txBody>
        </p:sp>
        <p:sp>
          <p:nvSpPr>
            <p:cNvPr id="11" name="Ovale 10"/>
            <p:cNvSpPr/>
            <p:nvPr/>
          </p:nvSpPr>
          <p:spPr>
            <a:xfrm>
              <a:off x="4108824" y="5558126"/>
              <a:ext cx="1310340" cy="578222"/>
            </a:xfrm>
            <a:prstGeom prst="ellipse">
              <a:avLst/>
            </a:prstGeom>
            <a:solidFill>
              <a:srgbClr val="C9D0FC"/>
            </a:solidFill>
            <a:ln w="28575" cmpd="sng">
              <a:solidFill>
                <a:srgbClr val="29287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Suicide</a:t>
              </a:r>
            </a:p>
            <a:p>
              <a:pPr algn="ctr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(12 %)</a:t>
              </a:r>
            </a:p>
          </p:txBody>
        </p:sp>
        <p:sp>
          <p:nvSpPr>
            <p:cNvPr id="12" name="Ovale 11"/>
            <p:cNvSpPr/>
            <p:nvPr/>
          </p:nvSpPr>
          <p:spPr>
            <a:xfrm>
              <a:off x="3611284" y="2928470"/>
              <a:ext cx="2230718" cy="1875118"/>
            </a:xfrm>
            <a:prstGeom prst="ellipse">
              <a:avLst/>
            </a:prstGeom>
            <a:solidFill>
              <a:srgbClr val="E9C936"/>
            </a:solidFill>
            <a:ln w="28575" cmpd="sng">
              <a:solidFill>
                <a:srgbClr val="29287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Childhood</a:t>
              </a:r>
              <a:endParaRPr lang="it-IT" sz="1400" b="1" dirty="0">
                <a:solidFill>
                  <a:srgbClr val="292875"/>
                </a:solidFill>
                <a:latin typeface="Arial"/>
                <a:ea typeface="ＭＳ Ｐゴシック"/>
                <a:cs typeface="Arial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Abuse</a:t>
              </a: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 – Stress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400" b="1" dirty="0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and </a:t>
              </a:r>
              <a:r>
                <a:rPr lang="it-IT" sz="1400" b="1" dirty="0" err="1">
                  <a:solidFill>
                    <a:srgbClr val="292875"/>
                  </a:solidFill>
                  <a:latin typeface="Arial"/>
                  <a:ea typeface="ＭＳ Ｐゴシック"/>
                  <a:cs typeface="Arial"/>
                </a:rPr>
                <a:t>Violence</a:t>
              </a:r>
              <a:endParaRPr lang="it-IT" sz="1400" b="1" dirty="0">
                <a:solidFill>
                  <a:srgbClr val="292875"/>
                </a:solidFill>
                <a:latin typeface="Arial"/>
                <a:ea typeface="ＭＳ Ｐゴシック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7846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0560" y="17641"/>
            <a:ext cx="89551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The </a:t>
            </a:r>
            <a:r>
              <a:rPr lang="it-IT" sz="2400" b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developmental</a:t>
            </a:r>
            <a: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 </a:t>
            </a:r>
            <a:r>
              <a:rPr lang="it-IT" sz="2400" b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origins</a:t>
            </a:r>
            <a: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 of </a:t>
            </a:r>
            <a:r>
              <a:rPr lang="it-IT" sz="2400" b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chronic</a:t>
            </a:r>
            <a: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 </a:t>
            </a:r>
            <a:r>
              <a:rPr lang="it-IT" sz="2400" b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physical</a:t>
            </a:r>
            <a: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 </a:t>
            </a:r>
            <a:r>
              <a:rPr lang="it-IT" sz="2400" b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aggression</a:t>
            </a:r>
            <a: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: </a:t>
            </a:r>
            <a:r>
              <a:rPr lang="it-IT" sz="2400" b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biological</a:t>
            </a:r>
            <a: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 </a:t>
            </a:r>
            <a:r>
              <a:rPr lang="it-IT" sz="2400" b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pathways</a:t>
            </a:r>
            <a: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 </a:t>
            </a:r>
            <a:r>
              <a:rPr lang="it-IT" sz="2400" b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triggered</a:t>
            </a:r>
            <a: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 by </a:t>
            </a:r>
            <a:r>
              <a:rPr lang="it-IT" sz="2400" b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early</a:t>
            </a:r>
            <a: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 life </a:t>
            </a:r>
            <a:r>
              <a:rPr lang="it-IT" sz="2400" b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adversity</a:t>
            </a:r>
            <a: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/>
            </a:r>
            <a:br>
              <a:rPr lang="it-IT" sz="2400" b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</a:br>
            <a:r>
              <a:rPr lang="it-IT" b="1" i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J</a:t>
            </a:r>
            <a:r>
              <a:rPr lang="it-IT" b="1" i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. </a:t>
            </a:r>
            <a:r>
              <a:rPr lang="it-IT" b="1" i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Exp</a:t>
            </a:r>
            <a:r>
              <a:rPr lang="it-IT" b="1" i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. </a:t>
            </a:r>
            <a:r>
              <a:rPr lang="it-IT" b="1" i="1" dirty="0" err="1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Biol</a:t>
            </a:r>
            <a:r>
              <a:rPr lang="it-IT" b="1" i="1" dirty="0">
                <a:solidFill>
                  <a:srgbClr val="FFFFFF"/>
                </a:solidFill>
                <a:latin typeface="Arial" pitchFamily="34" charset="0"/>
                <a:ea typeface="ＭＳ Ｐゴシック"/>
                <a:cs typeface="Arial"/>
              </a:rPr>
              <a:t>., 2015</a:t>
            </a:r>
            <a:endParaRPr lang="it-IT" sz="2400" b="1" dirty="0">
              <a:solidFill>
                <a:srgbClr val="FFFFFF"/>
              </a:solidFill>
              <a:latin typeface="Arial" pitchFamily="34" charset="0"/>
              <a:ea typeface="ＭＳ Ｐゴシック"/>
              <a:cs typeface="Arial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906" y="1287846"/>
            <a:ext cx="3186030" cy="2116940"/>
          </a:xfrm>
          <a:prstGeom prst="ellipse">
            <a:avLst/>
          </a:prstGeom>
          <a:ln w="12700" cap="rnd" cmpd="sng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0022" y="1315413"/>
            <a:ext cx="3280992" cy="2047974"/>
          </a:xfrm>
          <a:prstGeom prst="ellipse">
            <a:avLst/>
          </a:prstGeom>
          <a:ln w="12700" cap="rnd" cmpd="sng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10" name="Gruppo 9"/>
          <p:cNvGrpSpPr/>
          <p:nvPr/>
        </p:nvGrpSpPr>
        <p:grpSpPr>
          <a:xfrm>
            <a:off x="735008" y="3422453"/>
            <a:ext cx="7496889" cy="3404743"/>
            <a:chOff x="782052" y="3375419"/>
            <a:chExt cx="7496889" cy="3404743"/>
          </a:xfrm>
        </p:grpSpPr>
        <p:sp>
          <p:nvSpPr>
            <p:cNvPr id="9" name="Ovale 8"/>
            <p:cNvSpPr/>
            <p:nvPr/>
          </p:nvSpPr>
          <p:spPr bwMode="auto">
            <a:xfrm>
              <a:off x="782052" y="3375419"/>
              <a:ext cx="7496889" cy="3404743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  <a:latin typeface="Arial" charset="0"/>
                <a:ea typeface="ＭＳ Ｐゴシック" charset="0"/>
                <a:cs typeface="Arial"/>
              </a:endParaRPr>
            </a:p>
          </p:txBody>
        </p:sp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32959" y="3671772"/>
              <a:ext cx="3587224" cy="2786439"/>
            </a:xfrm>
            <a:prstGeom prst="ellipse">
              <a:avLst/>
            </a:prstGeom>
            <a:ln w="12700" cap="rnd" cmpd="sng">
              <a:solidFill>
                <a:srgbClr val="FF000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4" name="Immagine 3"/>
            <p:cNvPicPr>
              <a:picLocks noChangeAspect="1"/>
            </p:cNvPicPr>
            <p:nvPr/>
          </p:nvPicPr>
          <p:blipFill rotWithShape="1">
            <a:blip r:embed="rId5"/>
            <a:srcRect l="3806" t="43730" r="38829"/>
            <a:stretch/>
          </p:blipFill>
          <p:spPr>
            <a:xfrm>
              <a:off x="1011369" y="3657678"/>
              <a:ext cx="3669065" cy="2800534"/>
            </a:xfrm>
            <a:prstGeom prst="ellipse">
              <a:avLst/>
            </a:prstGeom>
            <a:ln w="12700" cap="rnd" cmpd="sng">
              <a:solidFill>
                <a:srgbClr val="FF000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639455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273911" y="1029958"/>
            <a:ext cx="4250039" cy="45473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Effects</a:t>
            </a:r>
            <a:r>
              <a:rPr lang="it-IT" sz="2400" b="1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 of Cyber </a:t>
            </a:r>
            <a:r>
              <a:rPr lang="it-IT" sz="2400" b="1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Bullying</a:t>
            </a:r>
            <a:endParaRPr lang="it-IT" sz="2400" b="1" dirty="0">
              <a:solidFill>
                <a:srgbClr val="FFFFFF"/>
              </a:solidFill>
              <a:latin typeface="Arial"/>
              <a:ea typeface="ＭＳ Ｐゴシック"/>
              <a:cs typeface="Arial"/>
            </a:endParaRPr>
          </a:p>
          <a:p>
            <a:pPr algn="ctr"/>
            <a:endParaRPr lang="it-IT" sz="2400" b="1" dirty="0">
              <a:solidFill>
                <a:srgbClr val="FFFFFF"/>
              </a:solidFill>
              <a:latin typeface="Arial"/>
              <a:ea typeface="ＭＳ Ｐゴシック"/>
              <a:cs typeface="Arial"/>
            </a:endParaRP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Depression</a:t>
            </a:r>
            <a:r>
              <a:rPr lang="it-IT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Chronic</a:t>
            </a:r>
            <a:r>
              <a:rPr lang="it-IT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 Stress</a:t>
            </a: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Alcoholism</a:t>
            </a:r>
            <a:endParaRPr lang="it-IT" dirty="0">
              <a:solidFill>
                <a:srgbClr val="FFFFFF"/>
              </a:solidFill>
              <a:latin typeface="Arial"/>
              <a:ea typeface="ＭＳ Ｐゴシック"/>
              <a:cs typeface="Arial"/>
            </a:endParaRP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Drug</a:t>
            </a:r>
            <a:r>
              <a:rPr lang="it-IT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Addiction</a:t>
            </a:r>
            <a:endParaRPr lang="it-IT" dirty="0">
              <a:solidFill>
                <a:srgbClr val="FFFFFF"/>
              </a:solidFill>
              <a:latin typeface="Arial"/>
              <a:ea typeface="ＭＳ Ｐゴシック"/>
              <a:cs typeface="Arial"/>
            </a:endParaRP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Weight</a:t>
            </a:r>
            <a:r>
              <a:rPr lang="it-IT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 Gain / </a:t>
            </a: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Weight</a:t>
            </a:r>
            <a:r>
              <a:rPr lang="it-IT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Loss</a:t>
            </a:r>
            <a:endParaRPr lang="it-IT" dirty="0">
              <a:solidFill>
                <a:srgbClr val="FFFFFF"/>
              </a:solidFill>
              <a:latin typeface="Arial"/>
              <a:ea typeface="ＭＳ Ｐゴシック"/>
              <a:cs typeface="Arial"/>
            </a:endParaRP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it-IT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Social </a:t>
            </a: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Issues</a:t>
            </a:r>
            <a:endParaRPr lang="it-IT" dirty="0">
              <a:solidFill>
                <a:srgbClr val="FFFFFF"/>
              </a:solidFill>
              <a:latin typeface="Arial"/>
              <a:ea typeface="ＭＳ Ｐゴシック"/>
              <a:cs typeface="Arial"/>
            </a:endParaRP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Fear</a:t>
            </a:r>
            <a:r>
              <a:rPr lang="it-IT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 and </a:t>
            </a: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Exclusion</a:t>
            </a:r>
            <a:endParaRPr lang="it-IT" dirty="0">
              <a:solidFill>
                <a:srgbClr val="FFFFFF"/>
              </a:solidFill>
              <a:latin typeface="Arial"/>
              <a:ea typeface="ＭＳ Ｐゴシック"/>
              <a:cs typeface="Arial"/>
            </a:endParaRP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Suicidal</a:t>
            </a:r>
            <a:r>
              <a:rPr lang="it-IT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Thoughts</a:t>
            </a:r>
            <a:endParaRPr lang="it-IT" dirty="0">
              <a:solidFill>
                <a:srgbClr val="FFFFFF"/>
              </a:solidFill>
              <a:latin typeface="Arial"/>
              <a:ea typeface="ＭＳ Ｐゴシック"/>
              <a:cs typeface="Arial"/>
            </a:endParaRPr>
          </a:p>
          <a:p>
            <a:pPr marL="285750" indent="-285750">
              <a:lnSpc>
                <a:spcPct val="150000"/>
              </a:lnSpc>
              <a:buFont typeface="Courier New"/>
              <a:buChar char="o"/>
            </a:pP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Avoiding</a:t>
            </a:r>
            <a:r>
              <a:rPr lang="it-IT" dirty="0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 Friends and </a:t>
            </a:r>
            <a:r>
              <a:rPr lang="it-IT" dirty="0" err="1">
                <a:solidFill>
                  <a:srgbClr val="FFFFFF"/>
                </a:solidFill>
                <a:latin typeface="Arial"/>
                <a:ea typeface="ＭＳ Ｐゴシック"/>
                <a:cs typeface="Arial"/>
              </a:rPr>
              <a:t>Activities</a:t>
            </a:r>
            <a:endParaRPr lang="it-IT" sz="2400" b="1" dirty="0">
              <a:solidFill>
                <a:srgbClr val="FFFFFF"/>
              </a:solidFill>
              <a:latin typeface="Arial"/>
              <a:ea typeface="ＭＳ Ｐゴシック"/>
              <a:cs typeface="Arial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/>
          <a:srcRect t="7406" r="66297"/>
          <a:stretch/>
        </p:blipFill>
        <p:spPr>
          <a:xfrm>
            <a:off x="160887" y="1270590"/>
            <a:ext cx="3866430" cy="430676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86155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935" y="1944209"/>
            <a:ext cx="6101655" cy="407913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CasellaDiTesto 4"/>
          <p:cNvSpPr txBox="1"/>
          <p:nvPr/>
        </p:nvSpPr>
        <p:spPr>
          <a:xfrm>
            <a:off x="284885" y="34372"/>
            <a:ext cx="845312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rgbClr val="FFFFFF"/>
                </a:solidFill>
                <a:latin typeface="Arial"/>
              </a:rPr>
              <a:t>Adult</a:t>
            </a:r>
            <a:r>
              <a:rPr lang="it-IT" sz="2400" b="1" dirty="0">
                <a:solidFill>
                  <a:srgbClr val="FFFFFF"/>
                </a:solidFill>
                <a:latin typeface="Arial"/>
              </a:rPr>
              <a:t> </a:t>
            </a:r>
            <a:r>
              <a:rPr lang="it-IT" sz="2400" b="1" dirty="0" err="1">
                <a:solidFill>
                  <a:srgbClr val="FFFFFF"/>
                </a:solidFill>
                <a:latin typeface="Arial"/>
              </a:rPr>
              <a:t>Psychiatric</a:t>
            </a:r>
            <a:r>
              <a:rPr lang="it-IT" sz="2400" b="1" dirty="0">
                <a:solidFill>
                  <a:srgbClr val="FFFFFF"/>
                </a:solidFill>
                <a:latin typeface="Arial"/>
              </a:rPr>
              <a:t> </a:t>
            </a:r>
            <a:r>
              <a:rPr lang="it-IT" sz="2400" b="1" dirty="0" err="1">
                <a:solidFill>
                  <a:srgbClr val="FFFFFF"/>
                </a:solidFill>
                <a:latin typeface="Arial"/>
              </a:rPr>
              <a:t>Outcomes</a:t>
            </a:r>
            <a:r>
              <a:rPr lang="it-IT" sz="2400" b="1" dirty="0">
                <a:solidFill>
                  <a:srgbClr val="FFFFFF"/>
                </a:solidFill>
                <a:latin typeface="Arial"/>
              </a:rPr>
              <a:t> of </a:t>
            </a:r>
            <a:r>
              <a:rPr lang="it-IT" sz="2400" b="1" dirty="0" err="1">
                <a:solidFill>
                  <a:srgbClr val="FFFFFF"/>
                </a:solidFill>
                <a:latin typeface="Arial"/>
              </a:rPr>
              <a:t>Bullying</a:t>
            </a:r>
            <a:r>
              <a:rPr lang="it-IT" sz="2400" b="1" dirty="0">
                <a:solidFill>
                  <a:srgbClr val="FFFFFF"/>
                </a:solidFill>
                <a:latin typeface="Arial"/>
              </a:rPr>
              <a:t> and </a:t>
            </a:r>
            <a:r>
              <a:rPr lang="it-IT" sz="2400" b="1" dirty="0" err="1">
                <a:solidFill>
                  <a:srgbClr val="FFFFFF"/>
                </a:solidFill>
                <a:latin typeface="Arial"/>
              </a:rPr>
              <a:t>Being</a:t>
            </a:r>
            <a:r>
              <a:rPr lang="it-IT" sz="2400" b="1" dirty="0">
                <a:solidFill>
                  <a:srgbClr val="FFFFFF"/>
                </a:solidFill>
                <a:latin typeface="Arial"/>
              </a:rPr>
              <a:t> </a:t>
            </a:r>
            <a:r>
              <a:rPr lang="it-IT" sz="2400" b="1" dirty="0" err="1">
                <a:solidFill>
                  <a:srgbClr val="FFFFFF"/>
                </a:solidFill>
                <a:latin typeface="Arial"/>
              </a:rPr>
              <a:t>Bullied</a:t>
            </a:r>
            <a:r>
              <a:rPr lang="it-IT" sz="2400" b="1" dirty="0">
                <a:solidFill>
                  <a:srgbClr val="FFFFFF"/>
                </a:solidFill>
                <a:latin typeface="Arial"/>
              </a:rPr>
              <a:t> by </a:t>
            </a:r>
            <a:r>
              <a:rPr lang="it-IT" sz="2400" b="1" dirty="0" err="1">
                <a:solidFill>
                  <a:srgbClr val="FFFFFF"/>
                </a:solidFill>
                <a:latin typeface="Arial"/>
              </a:rPr>
              <a:t>Peers</a:t>
            </a:r>
            <a:r>
              <a:rPr lang="it-IT" sz="2400" b="1" dirty="0">
                <a:solidFill>
                  <a:srgbClr val="FFFFFF"/>
                </a:solidFill>
                <a:latin typeface="Arial"/>
              </a:rPr>
              <a:t> in </a:t>
            </a:r>
            <a:r>
              <a:rPr lang="it-IT" sz="2400" b="1" dirty="0" err="1">
                <a:solidFill>
                  <a:srgbClr val="FFFFFF"/>
                </a:solidFill>
                <a:latin typeface="Arial"/>
              </a:rPr>
              <a:t>Childhood</a:t>
            </a:r>
            <a:r>
              <a:rPr lang="it-IT" sz="2400" b="1" dirty="0">
                <a:solidFill>
                  <a:srgbClr val="FFFFFF"/>
                </a:solidFill>
                <a:latin typeface="Arial"/>
              </a:rPr>
              <a:t> and </a:t>
            </a:r>
            <a:r>
              <a:rPr lang="it-IT" sz="2400" b="1" dirty="0" err="1">
                <a:solidFill>
                  <a:srgbClr val="FFFFFF"/>
                </a:solidFill>
                <a:latin typeface="Arial"/>
              </a:rPr>
              <a:t>Adolescence</a:t>
            </a:r>
            <a:endParaRPr lang="it-IT" sz="2400" b="1" dirty="0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lang="it-IT" b="1" i="1" dirty="0">
                <a:solidFill>
                  <a:srgbClr val="FFFFFF"/>
                </a:solidFill>
                <a:latin typeface="Arial"/>
              </a:rPr>
              <a:t>JAMA </a:t>
            </a:r>
            <a:r>
              <a:rPr lang="it-IT" b="1" i="1" dirty="0" err="1">
                <a:solidFill>
                  <a:srgbClr val="FFFFFF"/>
                </a:solidFill>
                <a:latin typeface="Arial"/>
              </a:rPr>
              <a:t>Psychiatry</a:t>
            </a:r>
            <a:r>
              <a:rPr lang="it-IT" b="1" i="1" dirty="0">
                <a:solidFill>
                  <a:srgbClr val="FFFFFF"/>
                </a:solidFill>
                <a:latin typeface="Arial"/>
              </a:rPr>
              <a:t>, 2013 </a:t>
            </a:r>
            <a:endParaRPr lang="it-IT" i="1" dirty="0">
              <a:solidFill>
                <a:srgbClr val="FFFFFF"/>
              </a:solidFill>
              <a:latin typeface="Arial"/>
            </a:endParaRPr>
          </a:p>
          <a:p>
            <a:pPr algn="ctr"/>
            <a:endParaRPr lang="it-IT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9527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42_Struttura predefinita">
  <a:themeElements>
    <a:clrScheme name="3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4A596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4A5962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7_Struttura predefinita">
  <a:themeElements>
    <a:clrScheme name="5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Struttura predefinita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5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7_Struttura predefinita">
  <a:themeElements>
    <a:clrScheme name="14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4_Struttura predefinita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14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Macintosh PowerPoint</Application>
  <PresentationFormat>Presentazione su schermo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5</vt:i4>
      </vt:variant>
    </vt:vector>
  </HeadingPairs>
  <TitlesOfParts>
    <vt:vector size="8" baseType="lpstr">
      <vt:lpstr>42_Struttura predefinita</vt:lpstr>
      <vt:lpstr>7_Struttura predefinita</vt:lpstr>
      <vt:lpstr>17_Struttura predefinita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Maria Cristina Mostallino</dc:creator>
  <cp:lastModifiedBy>Maria Cristina Mostallino</cp:lastModifiedBy>
  <cp:revision>1</cp:revision>
  <dcterms:created xsi:type="dcterms:W3CDTF">2016-04-12T14:48:06Z</dcterms:created>
  <dcterms:modified xsi:type="dcterms:W3CDTF">2016-04-12T14:48:40Z</dcterms:modified>
</cp:coreProperties>
</file>